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77" r:id="rId2"/>
    <p:sldId id="257" r:id="rId3"/>
    <p:sldId id="261" r:id="rId4"/>
    <p:sldId id="278" r:id="rId5"/>
    <p:sldId id="262" r:id="rId6"/>
    <p:sldId id="258" r:id="rId7"/>
    <p:sldId id="265" r:id="rId8"/>
    <p:sldId id="264" r:id="rId9"/>
    <p:sldId id="260" r:id="rId10"/>
    <p:sldId id="271" r:id="rId11"/>
    <p:sldId id="266" r:id="rId12"/>
    <p:sldId id="263" r:id="rId13"/>
    <p:sldId id="273" r:id="rId14"/>
    <p:sldId id="268" r:id="rId15"/>
    <p:sldId id="279" r:id="rId16"/>
    <p:sldId id="275" r:id="rId17"/>
    <p:sldId id="269" r:id="rId18"/>
    <p:sldId id="270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  <a:srgbClr val="FF0000"/>
    <a:srgbClr val="FEFEF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56" autoAdjust="0"/>
    <p:restoredTop sz="94660"/>
  </p:normalViewPr>
  <p:slideViewPr>
    <p:cSldViewPr>
      <p:cViewPr>
        <p:scale>
          <a:sx n="70" d="100"/>
          <a:sy n="70" d="100"/>
        </p:scale>
        <p:origin x="-126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F2405-795E-463B-B6A6-28009FE44E89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92734-E3F2-4C71-9A69-D101D1424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20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92734-E3F2-4C71-9A69-D101D14247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75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92734-E3F2-4C71-9A69-D101D14247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69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976A193-1A3E-4FFB-A2E4-6E56473AA265}" type="datetimeFigureOut">
              <a:rPr lang="en-US" smtClean="0"/>
              <a:t>5/19/2013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7E427E4-795E-4BDD-AA5D-0F6C3189B4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303" y="1144536"/>
            <a:ext cx="8424936" cy="221599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prstTxWarp prst="textWave4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bn-BD" sz="13800" b="1" dirty="0" smtClean="0">
                <a:ln w="57150">
                  <a:solidFill>
                    <a:srgbClr val="FEFEFE"/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স্বাগতম</a:t>
            </a:r>
            <a:endParaRPr lang="en-US" sz="13800" b="1" dirty="0">
              <a:ln w="57150">
                <a:solidFill>
                  <a:srgbClr val="FEFEFE"/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511" y="3676249"/>
            <a:ext cx="4680520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4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8781" y="2204864"/>
            <a:ext cx="8424936" cy="304698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bn-BD" sz="4800" b="1" dirty="0">
                <a:ln>
                  <a:prstDash val="solid"/>
                </a:ln>
                <a:solidFill>
                  <a:srgbClr val="3333FF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যে তরঙ্গের চলার পথ মাধ্যমের কনাগুলোর স্পন্দনের দিকের সাথে সমকোনে অগ্রসর হয তাকে অনুদৈর্ঘ্য তরঙ্গ বলে ।</a:t>
            </a:r>
            <a:endParaRPr lang="en-US" sz="4800" b="1" dirty="0">
              <a:ln>
                <a:prstDash val="solid"/>
              </a:ln>
              <a:solidFill>
                <a:srgbClr val="3333FF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009" y="548680"/>
            <a:ext cx="88924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u="sng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dash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অনুদৈর্ঘ্য</a:t>
            </a:r>
            <a:r>
              <a:rPr lang="bn-BD" sz="6600" b="1" u="sng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dash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তরঙ্গ</a:t>
            </a:r>
            <a:r>
              <a:rPr lang="bn-BD" sz="6600" b="1" u="sng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dash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endParaRPr lang="en-US" sz="6600" b="1" u="sng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dash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342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866137" y="4144886"/>
            <a:ext cx="4243763" cy="2452466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85484" y="1812366"/>
            <a:ext cx="3820502" cy="1895368"/>
            <a:chOff x="835171" y="2094665"/>
            <a:chExt cx="3316958" cy="2269815"/>
          </a:xfrm>
        </p:grpSpPr>
        <p:sp>
          <p:nvSpPr>
            <p:cNvPr id="2" name="Oval 1"/>
            <p:cNvSpPr/>
            <p:nvPr/>
          </p:nvSpPr>
          <p:spPr>
            <a:xfrm>
              <a:off x="835171" y="2094665"/>
              <a:ext cx="3240360" cy="226981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55785" y="2908438"/>
              <a:ext cx="309634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400" dirty="0" smtClean="0"/>
                <a:t>পানির তরঙ্গ</a:t>
              </a:r>
              <a:endParaRPr lang="en-US" sz="4400" dirty="0"/>
            </a:p>
          </p:txBody>
        </p:sp>
      </p:grpSp>
      <p:sp>
        <p:nvSpPr>
          <p:cNvPr id="3" name="Oval 2"/>
          <p:cNvSpPr/>
          <p:nvPr/>
        </p:nvSpPr>
        <p:spPr>
          <a:xfrm>
            <a:off x="5076056" y="1772816"/>
            <a:ext cx="3819940" cy="213568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83768" y="5017176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বেতার তরঙ্গ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285453" y="2428426"/>
            <a:ext cx="3888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আলোক তরঙ্গ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4679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8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56792"/>
            <a:ext cx="7531759" cy="3528393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080264" y="418043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80264" y="548680"/>
            <a:ext cx="6768752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n>
                  <a:solidFill>
                    <a:schemeClr val="tx1"/>
                  </a:solidFill>
                  <a:prstDash val="lgDashDot"/>
                </a:ln>
                <a:blipFill>
                  <a:blip r:embed="rId5"/>
                  <a:tile tx="0" ty="0" sx="100000" sy="100000" flip="none" algn="tl"/>
                </a:blipFill>
              </a:rPr>
              <a:t>নিচের চিত্র টি লক্ষ কর </a:t>
            </a:r>
            <a:r>
              <a:rPr lang="bn-BD" dirty="0" smtClean="0">
                <a:ln>
                  <a:solidFill>
                    <a:schemeClr val="tx1"/>
                  </a:solidFill>
                  <a:prstDash val="lgDashDot"/>
                </a:ln>
                <a:blipFill>
                  <a:blip r:embed="rId5"/>
                  <a:tile tx="0" ty="0" sx="100000" sy="100000" flip="none" algn="tl"/>
                </a:blipFill>
              </a:rPr>
              <a:t>।</a:t>
            </a:r>
            <a:endParaRPr lang="en-US" dirty="0">
              <a:ln>
                <a:solidFill>
                  <a:schemeClr val="tx1"/>
                </a:solidFill>
                <a:prstDash val="lgDashDot"/>
              </a:ln>
              <a:blipFill>
                <a:blip r:embed="rId5"/>
                <a:tile tx="0" ty="0" sx="100000" sy="100000" flip="none" algn="tl"/>
              </a:blip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5460939"/>
            <a:ext cx="7848872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/>
              <a:t>তরঙ্গের চলার পথ মাধ্যমের কনাগুলোর দিকের সাথে </a:t>
            </a:r>
            <a:r>
              <a:rPr lang="bn-BD" sz="3200" dirty="0" smtClean="0"/>
              <a:t>সমান্তরালে অগ্রসর </a:t>
            </a:r>
            <a:r>
              <a:rPr lang="bn-BD" sz="3200" dirty="0"/>
              <a:t>হয় 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941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698" y="620688"/>
            <a:ext cx="9119294" cy="517064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6600" b="1" u="sng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dash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অনুপ্রস্থ  তরঙ্গ</a:t>
            </a:r>
          </a:p>
          <a:p>
            <a:pPr algn="ctr"/>
            <a:endParaRPr lang="bn-BD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r>
              <a:rPr lang="bn-BD" sz="4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যে </a:t>
            </a:r>
            <a:r>
              <a:rPr lang="bn-BD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তরঙ্গের চলার পথ মাধ্যমের </a:t>
            </a:r>
            <a:r>
              <a:rPr lang="bn-BD" sz="4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কনাগুলোর </a:t>
            </a:r>
            <a:r>
              <a:rPr lang="bn-BD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স্পন্দনের দিকের সাথে </a:t>
            </a:r>
            <a:r>
              <a:rPr lang="bn-BD" sz="4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সমান্তরালে অগ্রসর </a:t>
            </a:r>
            <a:r>
              <a:rPr lang="bn-BD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হয </a:t>
            </a:r>
            <a:r>
              <a:rPr lang="bn-BD" sz="4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তাকে অনুপ্রস্থ  </a:t>
            </a:r>
            <a:r>
              <a:rPr lang="bn-BD" sz="4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তরঙ্গ বলে </a:t>
            </a:r>
            <a:endParaRPr lang="bn-BD" sz="44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/>
            <a:endParaRPr lang="bn-BD" sz="4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005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611560" y="993966"/>
            <a:ext cx="3960440" cy="171495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blipFill>
                  <a:blip r:embed="rId3"/>
                  <a:tile tx="0" ty="0" sx="100000" sy="100000" flip="none" algn="tl"/>
                </a:blipFill>
              </a:rPr>
              <a:t>বায়ু তরঙ্গ</a:t>
            </a:r>
            <a:endParaRPr lang="en-US" sz="4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220072" y="1052736"/>
            <a:ext cx="3744416" cy="122413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blipFill>
                  <a:blip r:embed="rId4"/>
                  <a:tile tx="0" ty="0" sx="100000" sy="100000" flip="none" algn="tl"/>
                </a:blip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শব্দ তরঙ্গ</a:t>
            </a:r>
            <a:endParaRPr lang="en-US" sz="4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blipFill>
                <a:blip r:embed="rId4"/>
                <a:tile tx="0" ty="0" sx="100000" sy="100000" flip="none" algn="tl"/>
              </a:blip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6" name="Oval 15"/>
          <p:cNvSpPr/>
          <p:nvPr/>
        </p:nvSpPr>
        <p:spPr>
          <a:xfrm>
            <a:off x="3059832" y="3212976"/>
            <a:ext cx="4032448" cy="1800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blipFill>
                  <a:blip r:embed="rId5"/>
                  <a:tile tx="0" ty="0" sx="100000" sy="100000" flip="none" algn="tl"/>
                </a:blipFill>
                <a:effectLst>
                  <a:reflection blurRad="12700" stA="28000" endPos="45000" dist="1000" dir="5400000" sy="-100000" algn="bl" rotWithShape="0"/>
                </a:effectLst>
              </a:rPr>
              <a:t>স্প্রিং নিক্তির তরঙ্গ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blipFill>
                <a:blip r:embed="rId5"/>
                <a:tile tx="0" ty="0" sx="100000" sy="100000" flip="none" algn="tl"/>
              </a:blip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391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69999"/>
            <a:ext cx="8964488" cy="186204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15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একক কাজ</a:t>
            </a:r>
            <a:endParaRPr lang="en-US" sz="115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3717032"/>
            <a:ext cx="8964488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bn-BD" sz="4000" dirty="0" smtClean="0"/>
              <a:t>তরঙ্গ কত প্রকার তা বল এবং কি কি ?</a:t>
            </a:r>
          </a:p>
        </p:txBody>
      </p:sp>
    </p:spTree>
    <p:extLst>
      <p:ext uri="{BB962C8B-B14F-4D97-AF65-F5344CB8AC3E}">
        <p14:creationId xmlns:p14="http://schemas.microsoft.com/office/powerpoint/2010/main" val="126289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12000">
              <a:srgbClr val="FF7A00"/>
            </a:gs>
            <a:gs pos="46000">
              <a:srgbClr val="FF0300"/>
            </a:gs>
            <a:gs pos="76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17893" y="1268760"/>
            <a:ext cx="3960440" cy="17281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শব্দ তরঙ্গ</a:t>
            </a:r>
            <a:endParaRPr lang="en-US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Oval 7"/>
          <p:cNvSpPr/>
          <p:nvPr/>
        </p:nvSpPr>
        <p:spPr>
          <a:xfrm>
            <a:off x="5364088" y="1268760"/>
            <a:ext cx="3654152" cy="187220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পানি তরঙ্গ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Oval 1"/>
          <p:cNvSpPr/>
          <p:nvPr/>
        </p:nvSpPr>
        <p:spPr>
          <a:xfrm>
            <a:off x="2339752" y="2646599"/>
            <a:ext cx="4680520" cy="212802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r>
              <a:rPr lang="bn-BD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তরঙ্গ টি কি ধরনের ?</a:t>
            </a:r>
            <a:endParaRPr lang="en-US" sz="4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07504" y="4365104"/>
            <a:ext cx="3672408" cy="187220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আলোক তরঙ্গ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Oval 3"/>
          <p:cNvSpPr/>
          <p:nvPr/>
        </p:nvSpPr>
        <p:spPr>
          <a:xfrm>
            <a:off x="5562892" y="4710114"/>
            <a:ext cx="3456384" cy="187220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/>
              <a:t>বেতার তরঙ্গ</a:t>
            </a:r>
            <a:endParaRPr lang="en-US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44624"/>
            <a:ext cx="8424936" cy="120032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n w="18415" cmpd="sng">
                  <a:solidFill>
                    <a:srgbClr val="FFFFFF"/>
                  </a:solidFill>
                  <a:prstDash val="solid"/>
                </a:ln>
                <a:blipFill>
                  <a:blip r:embed="rId3"/>
                  <a:tile tx="0" ty="0" sx="100000" sy="100000" flip="none" algn="tl"/>
                </a:blip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মূল্যায়ন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blipFill>
                <a:blip r:embed="rId3"/>
                <a:tile tx="0" ty="0" sx="100000" sy="100000" flip="none" algn="tl"/>
              </a:blip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519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 animBg="1"/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3645024"/>
            <a:ext cx="8352928" cy="26727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blipFill>
                  <a:blip r:embed="rId4"/>
                  <a:tile tx="0" ty="0" sx="100000" sy="100000" flip="none" algn="tl"/>
                </a:blipFill>
              </a:rPr>
              <a:t>অনু দৈর্ঘ্য ও অনুপ্রস্থ তরঙ্গের মধ্যে ৪ টি পার্থক্য লিখ।</a:t>
            </a:r>
            <a:endParaRPr lang="en-US" sz="6000" dirty="0">
              <a:blipFill>
                <a:blip r:embed="rId4"/>
                <a:tile tx="0" ty="0" sx="100000" sy="100000" flip="none" algn="tl"/>
              </a:blip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548680"/>
            <a:ext cx="7920880" cy="186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15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দলীয় কাজ:</a:t>
            </a:r>
            <a:endParaRPr lang="en-US" sz="115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530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6" presetClass="emph" presetSubtype="0" fill="hold" nodeType="clickEffect" p14:presetBounceEnd="59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59000">
                                          <p:cBhvr>
                                            <p:cTn id="6" dur="2000" fill="hold"/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arrow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" fill="hold">
                          <p:stCondLst>
                            <p:cond delay="indefinite"/>
                          </p:stCondLst>
                          <p:childTnLst>
                            <p:par>
                              <p:cTn id="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" presetID="34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animMotion origin="layout" path="M 0.0 0.0 L 0.0 -0.07213" pathEditMode="relative" ptsTypes="">
                                          <p:cBhvr>
                                            <p:cTn id="10" dur="250" accel="5000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</p:animMotion>
                                        <p:animRot by="1500000">
                                          <p:cBhvr>
                                            <p:cTn id="11" dur="125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1500000">
                                          <p:cBhvr>
                                            <p:cTn id="12" dur="125" fill="hold">
                                              <p:stCondLst>
                                                <p:cond delay="125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1500000">
                                          <p:cBhvr>
                                            <p:cTn id="13" dur="125" fill="hold">
                                              <p:stCondLst>
                                                <p:cond delay="250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500000">
                                          <p:cBhvr>
                                            <p:cTn id="14" dur="125" fill="hold">
                                              <p:stCondLst>
                                                <p:cond delay="375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" dur="2000" fill="hold"/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arrow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" fill="hold">
                          <p:stCondLst>
                            <p:cond delay="indefinite"/>
                          </p:stCondLst>
                          <p:childTnLst>
                            <p:par>
                              <p:cTn id="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" presetID="34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animMotion origin="layout" path="M 0.0 0.0 L 0.0 -0.07213" pathEditMode="relative" ptsTypes="">
                                          <p:cBhvr>
                                            <p:cTn id="10" dur="250" accel="5000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</p:animMotion>
                                        <p:animRot by="1500000">
                                          <p:cBhvr>
                                            <p:cTn id="11" dur="125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1500000">
                                          <p:cBhvr>
                                            <p:cTn id="12" dur="125" fill="hold">
                                              <p:stCondLst>
                                                <p:cond delay="125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1500000">
                                          <p:cBhvr>
                                            <p:cTn id="13" dur="125" fill="hold">
                                              <p:stCondLst>
                                                <p:cond delay="250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500000">
                                          <p:cBhvr>
                                            <p:cTn id="14" dur="125" fill="hold">
                                              <p:stCondLst>
                                                <p:cond delay="375"/>
                                              </p:stCondLst>
                                            </p:cTn>
                                            <p:tgtEl>
                                              <p:spTgt spid="2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8809" y="682897"/>
            <a:ext cx="7824052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bn-BD" sz="9600" b="1" dirty="0" smtClean="0">
                <a:ln>
                  <a:prstDash val="dash"/>
                </a:ln>
                <a:blipFill>
                  <a:blip r:embed="rId3"/>
                  <a:tile tx="0" ty="0" sx="100000" sy="100000" flip="none" algn="tl"/>
                </a:blipFill>
              </a:rPr>
              <a:t>বাড়ীর কাজ:</a:t>
            </a:r>
            <a:endParaRPr lang="en-US" sz="9600" b="1" dirty="0">
              <a:ln>
                <a:prstDash val="dash"/>
              </a:ln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51520" y="2276872"/>
            <a:ext cx="8892480" cy="405203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blipFill>
                <a:blip r:embed="rId3"/>
                <a:tile tx="0" ty="0" sx="100000" sy="100000" flip="none" algn="tl"/>
              </a:blip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343925"/>
            <a:ext cx="77048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অনুদৈর্ঘ্য ও অনুপ্রস্থ  তরঙ্গের ৬ টি বাস্তব উদাহরণ লিখে আনবে যা আমরাসচরাচর ব্যবহার করি।</a:t>
            </a:r>
            <a:endParaRPr lang="en-US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0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548680"/>
            <a:ext cx="5688632" cy="25786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prstTxWarp prst="textWave2">
              <a:avLst>
                <a:gd name="adj1" fmla="val 12500"/>
                <a:gd name="adj2" fmla="val 2149"/>
              </a:avLst>
            </a:prstTxWarp>
            <a:spAutoFit/>
          </a:bodyPr>
          <a:lstStyle/>
          <a:p>
            <a:pPr algn="ctr"/>
            <a:r>
              <a:rPr lang="bn-BD" sz="3600" dirty="0" smtClean="0">
                <a:blipFill>
                  <a:blip r:embed="rId2"/>
                  <a:tile tx="0" ty="0" sx="100000" sy="100000" flip="none" algn="tl"/>
                </a:blipFill>
              </a:rPr>
              <a:t>ধন্যবাদ</a:t>
            </a:r>
            <a:endParaRPr lang="en-US" sz="3600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054" y="3429000"/>
            <a:ext cx="4294095" cy="321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167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5" y="908720"/>
            <a:ext cx="7992889" cy="5184576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108000" rtlCol="0">
            <a:normAutofit fontScale="92500" lnSpcReduction="10000"/>
          </a:bodyPr>
          <a:lstStyle/>
          <a:p>
            <a:pPr algn="ctr"/>
            <a:r>
              <a:rPr lang="bn-BD" sz="115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blipFill>
                  <a:blip r:embed="rId4"/>
                  <a:tile tx="0" ty="0" sx="100000" sy="100000" flip="none" algn="tl"/>
                </a:blip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পরিচিতি</a:t>
            </a:r>
            <a:r>
              <a:rPr lang="en-US" sz="115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blipFill>
                  <a:blip r:embed="rId4"/>
                  <a:tile tx="0" ty="0" sx="100000" sy="100000" flip="none" algn="tl"/>
                </a:blip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</a:t>
            </a:r>
            <a:endParaRPr lang="bn-BD" sz="115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blipFill>
                <a:blip r:embed="rId4"/>
                <a:tile tx="0" ty="0" sx="100000" sy="100000" flip="none" algn="tl"/>
              </a:blip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bn-BD" sz="9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blipFill>
                  <a:blip r:embed="rId4"/>
                  <a:tile tx="0" ty="0" sx="100000" sy="100000" flip="none" algn="tl"/>
                </a:blip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শওকত হোসেন</a:t>
            </a:r>
            <a:endParaRPr lang="bn-BD" sz="60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blipFill>
                <a:blip r:embed="rId4"/>
                <a:tile tx="0" ty="0" sx="100000" sy="100000" flip="none" algn="tl"/>
              </a:blip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bn-BD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blipFill>
                  <a:blip r:embed="rId4"/>
                  <a:tile tx="0" ty="0" sx="100000" sy="100000" flip="none" algn="tl"/>
                </a:blip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সিনিয়র শিক্ষক</a:t>
            </a:r>
          </a:p>
          <a:p>
            <a:pPr algn="ctr"/>
            <a:r>
              <a:rPr lang="bn-BD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blipFill>
                  <a:blip r:embed="rId4"/>
                  <a:tile tx="0" ty="0" sx="100000" sy="100000" flip="none" algn="tl"/>
                </a:blip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দত্তপাড়া টি.এন.একাডেমী</a:t>
            </a:r>
          </a:p>
          <a:p>
            <a:pPr algn="ctr"/>
            <a:r>
              <a:rPr lang="bn-BD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blipFill>
                  <a:blip r:embed="rId4"/>
                  <a:tile tx="0" ty="0" sx="100000" sy="100000" flip="none" algn="tl"/>
                </a:blip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শিবচর ,মাদারীপুর</a:t>
            </a:r>
            <a:r>
              <a:rPr lang="bn-BD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blipFill>
                  <a:blip r:embed="rId4"/>
                  <a:tile tx="0" ty="0" sx="100000" sy="100000" flip="none" algn="tl"/>
                </a:blip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।</a:t>
            </a:r>
            <a:endParaRPr lang="en-US" sz="72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blipFill>
                <a:blip r:embed="rId4"/>
                <a:tile tx="0" ty="0" sx="100000" sy="100000" flip="none" algn="tl"/>
              </a:blip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075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bomb.wav"/>
          </p:stSnd>
        </p:sndAc>
      </p:transition>
    </mc:Choice>
    <mc:Fallback xmlns="">
      <p:transition spd="slow"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/>
          <p:nvPr/>
        </p:nvSpPr>
        <p:spPr>
          <a:xfrm>
            <a:off x="611560" y="404664"/>
            <a:ext cx="7776864" cy="295232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prstTxWarp prst="textCirclePour">
              <a:avLst/>
            </a:prstTxWarp>
          </a:bodyPr>
          <a:lstStyle/>
          <a:p>
            <a:pPr algn="ctr"/>
            <a:endParaRPr lang="en-US" sz="166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blipFill>
                <a:blip r:embed="rId2"/>
                <a:tile tx="0" ty="0" sx="100000" sy="100000" flip="none" algn="tl"/>
              </a:blip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179512" y="2924944"/>
            <a:ext cx="8964488" cy="345638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prstTxWarp prst="textCirclePour">
              <a:avLst/>
            </a:prstTxWarp>
          </a:bodyPr>
          <a:lstStyle/>
          <a:p>
            <a:pPr algn="ctr"/>
            <a:endParaRPr lang="en-US" sz="166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blipFill>
                <a:blip r:embed="rId2"/>
                <a:tile tx="0" ty="0" sx="100000" sy="100000" flip="none" algn="tl"/>
              </a:blip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3608" y="1196752"/>
            <a:ext cx="6336704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9600" b="1" dirty="0" smtClean="0">
                <a:ln w="11430">
                  <a:prstDash val="sysDash"/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শ্রেনী: নবম</a:t>
            </a:r>
            <a:endParaRPr lang="en-US" sz="9600" b="1" dirty="0">
              <a:ln w="11430">
                <a:prstDash val="sysDash"/>
              </a:ln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4221089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বিষয় :পদার্থ বিজ্ঞাণ</a:t>
            </a:r>
            <a:endParaRPr lang="en-US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6138882"/>
            <a:ext cx="6912768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সময় : ৪০ মিনিট           তাং ১৭/৫/১৩ 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779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920" y="2070195"/>
            <a:ext cx="4431092" cy="198233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951259"/>
            <a:ext cx="3786028" cy="22202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920" y="5301208"/>
            <a:ext cx="87875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/>
              <a:t>তরঙ্গ আকারে শব্দ ও আলো চলাচল করে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764704"/>
            <a:ext cx="8208912" cy="10156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নিচের চিত্র দুটি লক্ষ কর।</a:t>
            </a:r>
            <a:endParaRPr 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4293096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/>
              <a:t>মাইক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5796136" y="4365104"/>
            <a:ext cx="3065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কস্পিউটার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2541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Check">
          <a:fgClr>
            <a:schemeClr val="accent1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Arrow 5"/>
          <p:cNvSpPr/>
          <p:nvPr/>
        </p:nvSpPr>
        <p:spPr>
          <a:xfrm>
            <a:off x="1151112" y="190105"/>
            <a:ext cx="7992888" cy="345638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>
                <a:ln w="571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আজকের পাঠ:</a:t>
            </a:r>
            <a:endParaRPr lang="en-US" sz="8000" b="1" dirty="0">
              <a:ln w="571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7991" y="3789040"/>
            <a:ext cx="8424936" cy="25922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prstTxWarp prst="textButtonPour">
              <a:avLst/>
            </a:prstTxWarp>
            <a:spAutoFit/>
          </a:bodyPr>
          <a:lstStyle/>
          <a:p>
            <a:r>
              <a:rPr lang="bn-BD" sz="28700" b="1" dirty="0" smtClean="0">
                <a:ln w="1905">
                  <a:solidFill>
                    <a:srgbClr val="0000FF"/>
                  </a:solidFill>
                </a:ln>
                <a:blipFill>
                  <a:blip r:embed="rId3"/>
                  <a:tile tx="0" ty="0" sx="100000" sy="100000" flip="none" algn="tl"/>
                </a:blip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তরঙ্গ</a:t>
            </a:r>
            <a:endParaRPr lang="en-US" sz="8000" b="1" dirty="0">
              <a:ln w="1905">
                <a:solidFill>
                  <a:srgbClr val="0000FF"/>
                </a:solidFill>
              </a:ln>
              <a:blipFill>
                <a:blip r:embed="rId3"/>
                <a:tile tx="0" ty="0" sx="100000" sy="100000" flip="none" algn="tl"/>
              </a:blip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777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80">
          <a:fgClr>
            <a:schemeClr val="tx1">
              <a:lumMod val="65000"/>
              <a:lumOff val="35000"/>
            </a:schemeClr>
          </a:fgClr>
          <a:bgClr>
            <a:schemeClr val="accent1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067" y="1628800"/>
            <a:ext cx="88569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এই পাঠ শেষে শিক্ষার্থীরা</a:t>
            </a:r>
          </a:p>
          <a:p>
            <a:endParaRPr lang="bn-BD" sz="4400" dirty="0" smtClean="0"/>
          </a:p>
          <a:p>
            <a:r>
              <a:rPr lang="bn-BD" sz="4400" dirty="0" smtClean="0"/>
              <a:t>১।তরঙ্গ কি তা বলতে পারবে ।</a:t>
            </a:r>
          </a:p>
          <a:p>
            <a:r>
              <a:rPr lang="bn-BD" sz="4400" dirty="0" smtClean="0"/>
              <a:t>২।তরঙ্গ কত প্রকার তা বলতে পরবে।</a:t>
            </a:r>
          </a:p>
          <a:p>
            <a:r>
              <a:rPr lang="bn-BD" sz="4400" dirty="0" smtClean="0"/>
              <a:t>৩। অনু দৈর্ঘ্য ও অনু প্রস্থ তরঙ্গের মধ্যে পার্থক্য লিখতে পারবে। </a:t>
            </a:r>
            <a:endParaRPr lang="en-US" sz="4400" dirty="0"/>
          </a:p>
        </p:txBody>
      </p:sp>
      <p:sp>
        <p:nvSpPr>
          <p:cNvPr id="2" name="Rectangle 1"/>
          <p:cNvSpPr/>
          <p:nvPr/>
        </p:nvSpPr>
        <p:spPr>
          <a:xfrm>
            <a:off x="2336323" y="260648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lgDash"/>
                </a:ln>
                <a:blipFill>
                  <a:blip r:embed="rId2"/>
                  <a:tile tx="0" ty="0" sx="100000" sy="100000" flip="none" algn="tl"/>
                </a:blip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শিখনফল:</a:t>
            </a:r>
          </a:p>
        </p:txBody>
      </p:sp>
    </p:spTree>
    <p:extLst>
      <p:ext uri="{BB962C8B-B14F-4D97-AF65-F5344CB8AC3E}">
        <p14:creationId xmlns:p14="http://schemas.microsoft.com/office/powerpoint/2010/main" val="51994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31807"/>
            <a:ext cx="8928992" cy="575542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</a:rPr>
              <a:t>তরঙ্গ:   </a:t>
            </a:r>
            <a:r>
              <a:rPr lang="bn-BD" sz="5400" dirty="0" smtClean="0">
                <a:solidFill>
                  <a:srgbClr val="92D050"/>
                </a:solidFill>
              </a:rPr>
              <a:t>যে পর্যাবৃত্ত আন্দোলন কোন জড় মাধ্যমের এক স্থান থেকে অন্য স্থানে শক্তি সঞ্চারিত করে কিন্তু মাধ্যমের কনাগুলোক স্থানান্তরিত করে না তাকে তরঙ্গ বলে । </a:t>
            </a:r>
            <a:endParaRPr lang="bn-BD" sz="5400" dirty="0"/>
          </a:p>
          <a:p>
            <a:endParaRPr lang="bn-BD" sz="4400" dirty="0" smtClean="0"/>
          </a:p>
        </p:txBody>
      </p:sp>
    </p:spTree>
    <p:extLst>
      <p:ext uri="{BB962C8B-B14F-4D97-AF65-F5344CB8AC3E}">
        <p14:creationId xmlns:p14="http://schemas.microsoft.com/office/powerpoint/2010/main" val="64910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7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/>
          <p:cNvSpPr/>
          <p:nvPr/>
        </p:nvSpPr>
        <p:spPr>
          <a:xfrm>
            <a:off x="87870" y="3926455"/>
            <a:ext cx="4412122" cy="223224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866348" y="4065748"/>
            <a:ext cx="4067944" cy="194421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23528" y="4797152"/>
            <a:ext cx="4032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অনু দৈর্ঘ্য তরঙ্গ</a:t>
            </a:r>
            <a:endParaRPr lang="en-US" sz="44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36096" y="4653136"/>
            <a:ext cx="3456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অনুপ্রস্থ তরঙ্গ</a:t>
            </a:r>
            <a:endParaRPr lang="en-US" sz="4400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4643458" y="1761391"/>
            <a:ext cx="0" cy="9181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104312" y="3338990"/>
            <a:ext cx="0" cy="7267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V="1">
            <a:off x="2375497" y="2642431"/>
            <a:ext cx="4824536" cy="3682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7190569" y="2704767"/>
            <a:ext cx="59976" cy="16088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375497" y="2604208"/>
            <a:ext cx="0" cy="14695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2915557" y="-171400"/>
            <a:ext cx="3744416" cy="19442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/>
              <a:t>তরঙ্গ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9831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4" grpId="0"/>
      <p:bldP spid="35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86" y="476672"/>
            <a:ext cx="8856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3333FF"/>
                </a:solidFill>
              </a:rPr>
              <a:t>নিচের চিত্র টি লক্ষ কর </a:t>
            </a:r>
            <a:endParaRPr lang="en-US" sz="4800" dirty="0">
              <a:solidFill>
                <a:srgbClr val="3333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57323"/>
            <a:ext cx="6336704" cy="41764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9552" y="5657671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তরঙ্গের চলার পথ মাধ্যমের কনাগুলোর দিকের সাথে সমকোনে অগ্রসর হয় 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4440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975</TotalTime>
  <Words>257</Words>
  <Application>Microsoft Office PowerPoint</Application>
  <PresentationFormat>On-screen Show (4:3)</PresentationFormat>
  <Paragraphs>55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DATTAPARA TN ACADEMY</dc:creator>
  <cp:lastModifiedBy>DATTAPARA TN ACADEMY</cp:lastModifiedBy>
  <cp:revision>163</cp:revision>
  <dcterms:created xsi:type="dcterms:W3CDTF">2013-05-13T14:33:52Z</dcterms:created>
  <dcterms:modified xsi:type="dcterms:W3CDTF">2013-05-19T03:49:38Z</dcterms:modified>
</cp:coreProperties>
</file>